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0" r:id="rId6"/>
    <p:sldId id="271" r:id="rId7"/>
    <p:sldId id="272" r:id="rId8"/>
    <p:sldId id="268" r:id="rId9"/>
    <p:sldId id="277" r:id="rId10"/>
    <p:sldId id="278" r:id="rId11"/>
    <p:sldId id="279" r:id="rId12"/>
    <p:sldId id="276" r:id="rId13"/>
    <p:sldId id="263" r:id="rId14"/>
    <p:sldId id="281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69" autoAdjust="0"/>
    <p:restoredTop sz="94674" autoAdjust="0"/>
  </p:normalViewPr>
  <p:slideViewPr>
    <p:cSldViewPr snapToGrid="0" showGuides="1">
      <p:cViewPr varScale="1">
        <p:scale>
          <a:sx n="124" d="100"/>
          <a:sy n="124" d="100"/>
        </p:scale>
        <p:origin x="280" y="17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DE080B-B673-4B06-8C84-B343349A6BAD}" type="datetime1">
              <a:rPr lang="es-ES" smtClean="0"/>
              <a:t>2/3/20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885C0-D302-4EB1-9918-CDFF52A2EC0F}" type="datetime1">
              <a:rPr lang="es-ES" smtClean="0"/>
              <a:pPr/>
              <a:t>2/3/20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30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5618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436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6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1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1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19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537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80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059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116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SUBTÍTULO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5400" y="0"/>
            <a:ext cx="581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9201" y="1308100"/>
            <a:ext cx="5892798" cy="5549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 dirty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tabla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 dirty="0"/>
              <a:t>Haga clic en el icono para agregar una tabla</a:t>
            </a:r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derech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es/url?sa=i&amp;url=https%3A%2F%2Fwww.basketball-reference.com%2F&amp;psig=AOvVaw3AONPmHvpolBAzGB2rc0YI&amp;ust=1583245145121000&amp;source=images&amp;cd=vfe&amp;ved=0CAMQjB1qFwoTCPCX1_b9--cCFQAAAAAdAAAAABA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14264-354E-6041-A410-65DCF031EB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8045435" y="1308100"/>
            <a:ext cx="2400329" cy="5549899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Mario Pérez Sánchez-Montañez</a:t>
            </a:r>
          </a:p>
          <a:p>
            <a:r>
              <a:rPr lang="es-ES" dirty="0"/>
              <a:t>David Camuñas Sánchez</a:t>
            </a:r>
          </a:p>
          <a:p>
            <a:r>
              <a:rPr lang="es-ES" dirty="0" err="1"/>
              <a:t>Francescco</a:t>
            </a:r>
            <a:r>
              <a:rPr lang="es-ES" dirty="0"/>
              <a:t> </a:t>
            </a:r>
            <a:r>
              <a:rPr lang="es-ES" dirty="0" err="1"/>
              <a:t>Zingariello</a:t>
            </a:r>
            <a:endParaRPr lang="es-ES" dirty="0"/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99B042D-E7C4-314A-9308-00AAB69CB9F2}"/>
              </a:ext>
            </a:extLst>
          </p:cNvPr>
          <p:cNvSpPr txBox="1">
            <a:spLocks/>
          </p:cNvSpPr>
          <p:nvPr/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/>
              <a:t>BASES DE DATOS AVANZADAS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es-ES" dirty="0"/>
              <a:t>NBA DATA WAREHOUSE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37CFF53-A56F-4343-8A4B-AD960A4793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PREDICCIÓN</a:t>
            </a:r>
            <a:endParaRPr lang="es-ES" b="0" dirty="0"/>
          </a:p>
        </p:txBody>
      </p:sp>
      <p:graphicFrame>
        <p:nvGraphicFramePr>
          <p:cNvPr id="19" name="Marcador de posición de tabla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778985993"/>
              </p:ext>
            </p:extLst>
          </p:nvPr>
        </p:nvGraphicFramePr>
        <p:xfrm>
          <a:off x="313029" y="1969631"/>
          <a:ext cx="6005578" cy="327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185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1966920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036799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54038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JUGADOR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PUNTOS REALES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>
                          <a:solidFill>
                            <a:srgbClr val="3F3F3F"/>
                          </a:solidFill>
                        </a:rPr>
                        <a:t>PREDICCIÓN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54038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Álex</a:t>
                      </a:r>
                      <a:r>
                        <a:rPr lang="en-GB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Abrines</a:t>
                      </a:r>
                      <a:endParaRPr lang="en-GB" dirty="0">
                        <a:effectLst/>
                        <a:latin typeface="Helvetica" pitchFamily="2" charset="0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165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164.813847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5403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Quincy </a:t>
                      </a:r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Acy</a:t>
                      </a:r>
                      <a:endParaRPr lang="en-GB" dirty="0">
                        <a:effectLst/>
                        <a:latin typeface="Helvetica" pitchFamily="2" charset="0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17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22.794404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5403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Jaylen Adams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113.806864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54038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Steven Adams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1108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1095.941316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10</a:t>
            </a:fld>
            <a:endParaRPr lang="es-E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A9317F3-2172-CB4B-BD62-164288565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87" y="1969631"/>
            <a:ext cx="5240040" cy="347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sz="5400" dirty="0"/>
              <a:t>PREGUNTAS</a:t>
            </a:r>
            <a:endParaRPr lang="es-ES" b="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11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4451085" y="4277948"/>
            <a:ext cx="578115" cy="578115"/>
          </a:xfrm>
          <a:noFill/>
        </p:spPr>
      </p:pic>
      <p:pic>
        <p:nvPicPr>
          <p:cNvPr id="15" name="Imagen 9">
            <a:extLst>
              <a:ext uri="{FF2B5EF4-FFF2-40B4-BE49-F238E27FC236}">
                <a16:creationId xmlns:a16="http://schemas.microsoft.com/office/drawing/2014/main" id="{F9999235-AE7E-FA48-80FF-3848CA70F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114" y="3243273"/>
            <a:ext cx="5097693" cy="338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2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group of people playing instruments and performing on a stage&#10;&#10;Description automatically generated">
            <a:extLst>
              <a:ext uri="{FF2B5EF4-FFF2-40B4-BE49-F238E27FC236}">
                <a16:creationId xmlns:a16="http://schemas.microsoft.com/office/drawing/2014/main" id="{5F159E71-A089-DB41-AEA6-B1AC7B0B3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938" r="22938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  <a:endParaRPr lang="es-ES" b="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61062"/>
            <a:ext cx="4942829" cy="2958275"/>
          </a:xfrm>
        </p:spPr>
        <p:txBody>
          <a:bodyPr rtlCol="0">
            <a:normAutofit/>
          </a:bodyPr>
          <a:lstStyle/>
          <a:p>
            <a:pPr lvl="0" rtl="0"/>
            <a:r>
              <a:rPr lang="es-ES" dirty="0"/>
              <a:t>Fuente de datos</a:t>
            </a:r>
          </a:p>
          <a:p>
            <a:pPr lvl="0" rtl="0"/>
            <a:r>
              <a:rPr lang="es-ES" dirty="0"/>
              <a:t>Obtención de estadísticas</a:t>
            </a:r>
          </a:p>
          <a:p>
            <a:pPr lvl="0" rtl="0"/>
            <a:r>
              <a:rPr lang="es-ES" dirty="0"/>
              <a:t>Realización de consultas</a:t>
            </a:r>
          </a:p>
          <a:p>
            <a:pPr lvl="0" rtl="0"/>
            <a:r>
              <a:rPr lang="es-ES" dirty="0"/>
              <a:t>Modelo de regresión lineal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69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854813"/>
            <a:ext cx="4942829" cy="121556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sz="2200" dirty="0"/>
              <a:t>Los datos utilizados para la creación del almacén de datos se han obtenido de </a:t>
            </a:r>
            <a:r>
              <a:rPr lang="en-GB" dirty="0">
                <a:hlinkClick r:id="rId3"/>
              </a:rPr>
              <a:t>www.basketball-reference.com</a:t>
            </a:r>
          </a:p>
        </p:txBody>
      </p:sp>
      <p:pic>
        <p:nvPicPr>
          <p:cNvPr id="12" name="Content Placeholder 1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FDCC47-B14E-634C-84F7-98BD4F3D59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tretch/>
        </p:blipFill>
        <p:spPr>
          <a:xfrm>
            <a:off x="6878983" y="1421440"/>
            <a:ext cx="4528378" cy="4528378"/>
          </a:xfrm>
          <a:prstGeom prst="rect">
            <a:avLst/>
          </a:prstGeo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FUENTE DE DATOS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es-ES">
              <a:solidFill>
                <a:schemeClr val="bg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8AD6B-2C5B-614B-9B1A-4179EC16D620}"/>
              </a:ext>
            </a:extLst>
          </p:cNvPr>
          <p:cNvSpPr txBox="1"/>
          <p:nvPr/>
        </p:nvSpPr>
        <p:spPr>
          <a:xfrm>
            <a:off x="6878983" y="6094740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www.basketball-reference.com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32952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CREACIÓN DEL </a:t>
            </a:r>
            <a:br>
              <a:rPr lang="es-ES" dirty="0"/>
            </a:br>
            <a:r>
              <a:rPr lang="es-ES" dirty="0"/>
              <a:t>ALMACÉN DE DATOS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76690"/>
            <a:ext cx="6150957" cy="2114521"/>
          </a:xfrm>
        </p:spPr>
        <p:txBody>
          <a:bodyPr rtlCol="0">
            <a:noAutofit/>
          </a:bodyPr>
          <a:lstStyle/>
          <a:p>
            <a:pPr lvl="0" rtl="0"/>
            <a:r>
              <a:rPr lang="es-ES" sz="3000" dirty="0"/>
              <a:t>Obtención de los datos aplicando técnicas de </a:t>
            </a:r>
            <a:r>
              <a:rPr lang="es-ES" sz="3000" i="1" dirty="0"/>
              <a:t>web </a:t>
            </a:r>
            <a:r>
              <a:rPr lang="es-ES" sz="3000" i="1" dirty="0" err="1"/>
              <a:t>scraping</a:t>
            </a:r>
            <a:r>
              <a:rPr lang="es-ES" sz="3000" i="1" dirty="0"/>
              <a:t> </a:t>
            </a:r>
            <a:r>
              <a:rPr lang="es-ES" sz="3000" dirty="0"/>
              <a:t>con </a:t>
            </a:r>
            <a:r>
              <a:rPr lang="es-ES" sz="3000" b="1" dirty="0"/>
              <a:t>Python</a:t>
            </a:r>
            <a:endParaRPr lang="es-ES" sz="3000" dirty="0"/>
          </a:p>
          <a:p>
            <a:pPr lvl="0" rtl="0"/>
            <a:r>
              <a:rPr lang="es-ES" sz="3000" dirty="0"/>
              <a:t>Creación de </a:t>
            </a:r>
            <a:r>
              <a:rPr lang="es-ES" sz="3000" i="1" dirty="0" err="1"/>
              <a:t>dataframes</a:t>
            </a:r>
            <a:r>
              <a:rPr lang="es-ES" sz="3000" i="1" dirty="0"/>
              <a:t> </a:t>
            </a:r>
            <a:r>
              <a:rPr lang="es-ES" sz="3000" dirty="0"/>
              <a:t>con </a:t>
            </a:r>
            <a:r>
              <a:rPr lang="es-ES" sz="3000" b="1" dirty="0"/>
              <a:t>pandas</a:t>
            </a:r>
            <a:endParaRPr lang="es-ES" sz="3000" b="1" i="1" dirty="0"/>
          </a:p>
          <a:p>
            <a:pPr lvl="0" rtl="0"/>
            <a:r>
              <a:rPr lang="es-ES" sz="3000" dirty="0"/>
              <a:t>Creación de la base de datos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40" name="Picture Placeholder 39" descr="A close up of a sign&#10;&#10;Description automatically generated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4930" t="-4" r="24930" b="43302"/>
          <a:stretch/>
        </p:blipFill>
        <p:spPr>
          <a:xfrm>
            <a:off x="6952658" y="70442"/>
            <a:ext cx="4664216" cy="2490757"/>
          </a:xfrm>
          <a:noFill/>
        </p:spPr>
      </p:pic>
      <p:pic>
        <p:nvPicPr>
          <p:cNvPr id="46" name="Picture 45" descr="A close up of a screen&#10;&#10;Description automatically generated">
            <a:extLst>
              <a:ext uri="{FF2B5EF4-FFF2-40B4-BE49-F238E27FC236}">
                <a16:creationId xmlns:a16="http://schemas.microsoft.com/office/drawing/2014/main" id="{E942C549-632B-B845-AFA0-D88EE04F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40" y="2492148"/>
            <a:ext cx="4737652" cy="191085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D9882B-23E5-C443-80E2-F5E33B98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10" y="4501799"/>
            <a:ext cx="4194313" cy="19853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5BD345-E4DF-D04A-A58C-65CA4335F27C}"/>
              </a:ext>
            </a:extLst>
          </p:cNvPr>
          <p:cNvSpPr txBox="1"/>
          <p:nvPr/>
        </p:nvSpPr>
        <p:spPr>
          <a:xfrm>
            <a:off x="7187610" y="6487107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es.wikipedia.org</a:t>
            </a:r>
            <a:r>
              <a:rPr lang="en-GB" sz="1100" dirty="0"/>
              <a:t>/wiki/SQLite#</a:t>
            </a:r>
            <a:endParaRPr lang="en-ES" sz="11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362E3-5EA1-664E-B7D0-9F56CF0322F0}"/>
              </a:ext>
            </a:extLst>
          </p:cNvPr>
          <p:cNvSpPr txBox="1"/>
          <p:nvPr/>
        </p:nvSpPr>
        <p:spPr>
          <a:xfrm>
            <a:off x="8256561" y="2416773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www.python.org</a:t>
            </a:r>
            <a:endParaRPr lang="en-ES" sz="11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8D4E95-E20F-7347-8EAD-20FE7C20D78E}"/>
              </a:ext>
            </a:extLst>
          </p:cNvPr>
          <p:cNvSpPr txBox="1"/>
          <p:nvPr/>
        </p:nvSpPr>
        <p:spPr>
          <a:xfrm>
            <a:off x="7039987" y="4171176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pandas.pydata.org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25346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5EA0E99-59C5-416E-8305-973605DD6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979" y="318052"/>
            <a:ext cx="6688796" cy="665241"/>
          </a:xfrm>
        </p:spPr>
        <p:txBody>
          <a:bodyPr/>
          <a:lstStyle/>
          <a:p>
            <a:r>
              <a:rPr lang="en-US" dirty="0"/>
              <a:t>ESQUEMA BASE DE DATOS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2405BF2-5BE9-D240-818D-D8A4A400C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652" y="1113183"/>
            <a:ext cx="9562179" cy="5744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es-ES" dirty="0"/>
              <a:t>OBTENCIÓN DE ESTADÍSTICAS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76690"/>
            <a:ext cx="6150957" cy="2363822"/>
          </a:xfrm>
        </p:spPr>
        <p:txBody>
          <a:bodyPr rtlCol="0">
            <a:noAutofit/>
          </a:bodyPr>
          <a:lstStyle/>
          <a:p>
            <a:r>
              <a:rPr lang="es-ES" dirty="0"/>
              <a:t>Mediante la utilización de consultas.</a:t>
            </a:r>
          </a:p>
          <a:p>
            <a:pPr lvl="1"/>
            <a:r>
              <a:rPr lang="es-ES" dirty="0"/>
              <a:t>Librería </a:t>
            </a:r>
            <a:r>
              <a:rPr lang="es-ES" dirty="0" err="1"/>
              <a:t>SQLite</a:t>
            </a:r>
            <a:r>
              <a:rPr lang="es-ES" dirty="0"/>
              <a:t>.</a:t>
            </a:r>
          </a:p>
          <a:p>
            <a:r>
              <a:rPr lang="es-ES" dirty="0"/>
              <a:t>Creación de </a:t>
            </a:r>
            <a:r>
              <a:rPr lang="es-ES" dirty="0" err="1"/>
              <a:t>Dataset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Librería Pandas.</a:t>
            </a:r>
          </a:p>
          <a:p>
            <a:r>
              <a:rPr lang="es-ES" dirty="0"/>
              <a:t>Creación de gráficos.</a:t>
            </a:r>
          </a:p>
          <a:p>
            <a:pPr lvl="1"/>
            <a:r>
              <a:rPr lang="es-ES" dirty="0"/>
              <a:t>Librería </a:t>
            </a:r>
            <a:r>
              <a:rPr lang="es-ES" dirty="0" err="1"/>
              <a:t>Matplotlib</a:t>
            </a:r>
            <a:r>
              <a:rPr lang="es-ES" dirty="0"/>
              <a:t>.</a:t>
            </a:r>
            <a:endParaRPr lang="en-GB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1274748" y="2531510"/>
            <a:ext cx="4664216" cy="394159"/>
          </a:xfrm>
          <a:noFill/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D9882B-23E5-C443-80E2-F5E33B98DF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114" y="3786310"/>
            <a:ext cx="2424721" cy="114770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D2BEB666-015C-7647-B9DC-2E75EA186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7296" y="4914022"/>
            <a:ext cx="3231322" cy="1676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77AAA09-7110-4545-A113-B3689E00C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98297" y="2873211"/>
            <a:ext cx="3362325" cy="806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8FE650-7063-EF4C-AEA4-574D38E83BAA}"/>
              </a:ext>
            </a:extLst>
          </p:cNvPr>
          <p:cNvSpPr txBox="1"/>
          <p:nvPr/>
        </p:nvSpPr>
        <p:spPr>
          <a:xfrm>
            <a:off x="6069173" y="4914022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es.wikipedia.org</a:t>
            </a:r>
            <a:r>
              <a:rPr lang="en-GB" sz="1100" dirty="0"/>
              <a:t>/wiki/SQLite#</a:t>
            </a:r>
            <a:endParaRPr lang="en-ES" sz="1100" i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B4A810-FA21-0048-984A-D0ECF0CE3FD4}"/>
              </a:ext>
            </a:extLst>
          </p:cNvPr>
          <p:cNvSpPr txBox="1"/>
          <p:nvPr/>
        </p:nvSpPr>
        <p:spPr>
          <a:xfrm>
            <a:off x="7874000" y="6365873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pandas.pydata.org</a:t>
            </a:r>
            <a:endParaRPr lang="en-ES" sz="11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186C9-BB38-674F-997F-32F322B1EC11}"/>
              </a:ext>
            </a:extLst>
          </p:cNvPr>
          <p:cNvSpPr txBox="1"/>
          <p:nvPr/>
        </p:nvSpPr>
        <p:spPr>
          <a:xfrm>
            <a:off x="8298297" y="3623257"/>
            <a:ext cx="28904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matplotlib.org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279369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28" y="1117895"/>
            <a:ext cx="7342622" cy="1215566"/>
          </a:xfrm>
        </p:spPr>
        <p:txBody>
          <a:bodyPr rtlCol="0">
            <a:normAutofit/>
          </a:bodyPr>
          <a:lstStyle/>
          <a:p>
            <a:r>
              <a:rPr lang="es-ES" sz="4000" b="0" dirty="0"/>
              <a:t>ALGUNOS EJEMPLOS</a:t>
            </a: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828" y="3050975"/>
            <a:ext cx="6150957" cy="588964"/>
          </a:xfrm>
        </p:spPr>
        <p:txBody>
          <a:bodyPr rtlCol="0">
            <a:noAutofit/>
          </a:bodyPr>
          <a:lstStyle/>
          <a:p>
            <a:r>
              <a:rPr lang="es-ES" sz="1800" dirty="0"/>
              <a:t>Porcentaje de jugadores </a:t>
            </a:r>
            <a:r>
              <a:rPr lang="es-ES" sz="1800" i="1" dirty="0" err="1"/>
              <a:t>Rookies</a:t>
            </a:r>
            <a:r>
              <a:rPr lang="es-ES" sz="1800" i="1" dirty="0"/>
              <a:t>.</a:t>
            </a:r>
          </a:p>
          <a:p>
            <a:pPr lvl="1"/>
            <a:r>
              <a:rPr lang="es-ES" sz="1400" i="1" dirty="0"/>
              <a:t>Toda temporada (izquierda) y por conferencias (derecha).</a:t>
            </a:r>
          </a:p>
          <a:p>
            <a:endParaRPr lang="es-ES" sz="180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73" y="2380804"/>
            <a:ext cx="4664216" cy="394159"/>
          </a:xfrm>
          <a:noFill/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15A4A29-0660-114E-92E9-EBA8784D2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73" y="3797805"/>
            <a:ext cx="1701800" cy="147155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777CE3-568B-E048-92D3-8AA6E67D6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030" y="3827872"/>
            <a:ext cx="2573219" cy="1791877"/>
          </a:xfrm>
          <a:prstGeom prst="rect">
            <a:avLst/>
          </a:prstGeom>
        </p:spPr>
      </p:pic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5E47C40F-2176-6B47-813C-CACD7B4FB8B9}"/>
              </a:ext>
            </a:extLst>
          </p:cNvPr>
          <p:cNvSpPr txBox="1">
            <a:spLocks/>
          </p:cNvSpPr>
          <p:nvPr/>
        </p:nvSpPr>
        <p:spPr>
          <a:xfrm>
            <a:off x="6041043" y="3944619"/>
            <a:ext cx="6150957" cy="58896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Nº jugadores de cada equipo.</a:t>
            </a:r>
          </a:p>
        </p:txBody>
      </p:sp>
      <p:pic>
        <p:nvPicPr>
          <p:cNvPr id="13" name="Picture 12" descr="A picture containing fence&#10;&#10;Description automatically generated">
            <a:extLst>
              <a:ext uri="{FF2B5EF4-FFF2-40B4-BE49-F238E27FC236}">
                <a16:creationId xmlns:a16="http://schemas.microsoft.com/office/drawing/2014/main" id="{2A92FFF4-D707-F041-943E-2395D4681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5275" y="4401835"/>
            <a:ext cx="3165475" cy="23196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CAAE0F-7279-FD44-98AA-DBD86A0C83CF}"/>
              </a:ext>
            </a:extLst>
          </p:cNvPr>
          <p:cNvSpPr txBox="1"/>
          <p:nvPr/>
        </p:nvSpPr>
        <p:spPr>
          <a:xfrm>
            <a:off x="1449373" y="6352997"/>
            <a:ext cx="206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b="1" dirty="0"/>
              <a:t>Fuente</a:t>
            </a:r>
            <a:r>
              <a:rPr lang="en-ES" sz="1400" dirty="0"/>
              <a:t>: </a:t>
            </a:r>
            <a:r>
              <a:rPr lang="en-ES" sz="1400" i="1" dirty="0"/>
              <a:t>Study.ipynb</a:t>
            </a:r>
          </a:p>
        </p:txBody>
      </p:sp>
    </p:spTree>
    <p:extLst>
      <p:ext uri="{BB962C8B-B14F-4D97-AF65-F5344CB8AC3E}">
        <p14:creationId xmlns:p14="http://schemas.microsoft.com/office/powerpoint/2010/main" val="287956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828" y="1117895"/>
            <a:ext cx="7342622" cy="1215566"/>
          </a:xfrm>
        </p:spPr>
        <p:txBody>
          <a:bodyPr rtlCol="0">
            <a:normAutofit/>
          </a:bodyPr>
          <a:lstStyle/>
          <a:p>
            <a:r>
              <a:rPr lang="es-ES" sz="4000" b="0" dirty="0"/>
              <a:t>ALGUNOS EJEMPLOS</a:t>
            </a: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127" y="4230058"/>
            <a:ext cx="6150957" cy="588964"/>
          </a:xfrm>
        </p:spPr>
        <p:txBody>
          <a:bodyPr rtlCol="0">
            <a:noAutofit/>
          </a:bodyPr>
          <a:lstStyle/>
          <a:p>
            <a:r>
              <a:rPr lang="es-ES" sz="1800" dirty="0"/>
              <a:t>Mejor equipo de cada conferencia</a:t>
            </a:r>
          </a:p>
          <a:p>
            <a:pPr lvl="1"/>
            <a:r>
              <a:rPr lang="es-ES" sz="1400" dirty="0"/>
              <a:t>Cantidad de victorias, derrotas, margen de victorias…</a:t>
            </a:r>
          </a:p>
          <a:p>
            <a:endParaRPr lang="es-ES" sz="1800" dirty="0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8</a:t>
            </a:fld>
            <a:endParaRPr lang="es-ES" dirty="0"/>
          </a:p>
        </p:txBody>
      </p:sp>
      <p:pic>
        <p:nvPicPr>
          <p:cNvPr id="40" name="Picture Placeholder 39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/>
          <a:stretch/>
        </p:blipFill>
        <p:spPr>
          <a:xfrm>
            <a:off x="598473" y="2380804"/>
            <a:ext cx="4664216" cy="394159"/>
          </a:xfrm>
          <a:noFill/>
        </p:spPr>
      </p:pic>
      <p:sp>
        <p:nvSpPr>
          <p:cNvPr id="17" name="Marcador de contenido 6">
            <a:extLst>
              <a:ext uri="{FF2B5EF4-FFF2-40B4-BE49-F238E27FC236}">
                <a16:creationId xmlns:a16="http://schemas.microsoft.com/office/drawing/2014/main" id="{5E47C40F-2176-6B47-813C-CACD7B4FB8B9}"/>
              </a:ext>
            </a:extLst>
          </p:cNvPr>
          <p:cNvSpPr txBox="1">
            <a:spLocks/>
          </p:cNvSpPr>
          <p:nvPr/>
        </p:nvSpPr>
        <p:spPr>
          <a:xfrm>
            <a:off x="598473" y="3079623"/>
            <a:ext cx="6150957" cy="588964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IN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Clasificación final de la temporada.</a:t>
            </a:r>
          </a:p>
          <a:p>
            <a:pPr lvl="1"/>
            <a:r>
              <a:rPr lang="es-ES" sz="1400" dirty="0"/>
              <a:t>Mediante índice W/L (sin </a:t>
            </a:r>
            <a:r>
              <a:rPr lang="es-ES" sz="1400" i="1" dirty="0"/>
              <a:t>Playoffs</a:t>
            </a:r>
            <a:r>
              <a:rPr lang="es-ES" sz="1400" dirty="0"/>
              <a:t>)</a:t>
            </a:r>
            <a:r>
              <a:rPr lang="es-ES" sz="1400" i="1" dirty="0"/>
              <a:t>.</a:t>
            </a:r>
            <a:endParaRPr lang="es-ES" sz="1400" dirty="0"/>
          </a:p>
        </p:txBody>
      </p:sp>
      <p:pic>
        <p:nvPicPr>
          <p:cNvPr id="3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C1A429B4-916C-BD4C-BDAA-3DB4582E1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001290"/>
            <a:ext cx="4392739" cy="73881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C9DD96-7B42-3240-8FA6-8F72447E60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28" y="3722912"/>
            <a:ext cx="2240306" cy="2998563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2EC573-A114-BA46-97BB-0428783DF4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498" y="3895243"/>
            <a:ext cx="2240306" cy="28262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0E4E1D-C99A-EE40-A5D9-64FAE4263683}"/>
              </a:ext>
            </a:extLst>
          </p:cNvPr>
          <p:cNvSpPr txBox="1"/>
          <p:nvPr/>
        </p:nvSpPr>
        <p:spPr>
          <a:xfrm>
            <a:off x="8780301" y="6407842"/>
            <a:ext cx="206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400" b="1" dirty="0"/>
              <a:t>Fuente</a:t>
            </a:r>
            <a:r>
              <a:rPr lang="en-ES" sz="1400" dirty="0"/>
              <a:t>: </a:t>
            </a:r>
            <a:r>
              <a:rPr lang="en-ES" sz="1400" i="1" dirty="0"/>
              <a:t>Study.ipynb</a:t>
            </a:r>
          </a:p>
        </p:txBody>
      </p:sp>
    </p:spTree>
    <p:extLst>
      <p:ext uri="{BB962C8B-B14F-4D97-AF65-F5344CB8AC3E}">
        <p14:creationId xmlns:p14="http://schemas.microsoft.com/office/powerpoint/2010/main" val="281442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0CA484-6478-D241-B7DA-5A8A17B1D0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99201" y="1946910"/>
            <a:ext cx="5892798" cy="4272278"/>
          </a:xfrm>
          <a:prstGeom prst="rect">
            <a:avLst/>
          </a:prstGeom>
          <a:noFill/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buClr>
                <a:schemeClr val="accent2"/>
              </a:buClr>
            </a:pPr>
            <a:r>
              <a:rPr lang="es-ES" dirty="0"/>
              <a:t>El objetivo del modelo de regresión lineal es estudiar la relación que existe entre los intentos de tiro y los puntos anotados por jugador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a + b * TA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-</a:t>
            </a:r>
            <a:r>
              <a:rPr lang="en-ES" sz="2400" dirty="0"/>
              <a:t>5,209429 + 1,000137 * </a:t>
            </a:r>
            <a:r>
              <a:rPr lang="en-GB" sz="2400" dirty="0"/>
              <a:t>TA</a:t>
            </a:r>
          </a:p>
          <a:p>
            <a:pPr lvl="1">
              <a:buClr>
                <a:schemeClr val="accent2"/>
              </a:buClr>
            </a:pPr>
            <a:endParaRPr lang="en-GB" sz="2400" dirty="0"/>
          </a:p>
          <a:p>
            <a:pPr lvl="1">
              <a:buClr>
                <a:schemeClr val="accent2"/>
              </a:buClr>
            </a:pPr>
            <a:endParaRPr lang="es-ES" sz="2400" dirty="0"/>
          </a:p>
          <a:p>
            <a:pPr marL="0" indent="0" rtl="0">
              <a:buClr>
                <a:schemeClr val="accent2"/>
              </a:buClr>
              <a:buNone/>
            </a:pP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dirty="0"/>
              <a:t>Relación tiros a canasta y puntos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sz="4100"/>
              <a:t>MODELO DE REGRESIÓN LINEAL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9</a:t>
            </a:fld>
            <a:endParaRPr lang="es-ES">
              <a:solidFill>
                <a:schemeClr val="bg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F400B0-3BBD-D544-A0E4-8A1CA5A2B0D0}"/>
              </a:ext>
            </a:extLst>
          </p:cNvPr>
          <p:cNvSpPr txBox="1"/>
          <p:nvPr/>
        </p:nvSpPr>
        <p:spPr>
          <a:xfrm>
            <a:off x="6299201" y="6408107"/>
            <a:ext cx="3733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S" sz="1100" b="1" dirty="0"/>
              <a:t>Fuente</a:t>
            </a:r>
            <a:r>
              <a:rPr lang="en-ES" sz="1100" dirty="0"/>
              <a:t>: </a:t>
            </a:r>
            <a:r>
              <a:rPr lang="en-GB" sz="1100" dirty="0"/>
              <a:t>https://</a:t>
            </a:r>
            <a:r>
              <a:rPr lang="en-GB" sz="1100" dirty="0" err="1"/>
              <a:t>www.statsmodels.org</a:t>
            </a:r>
            <a:r>
              <a:rPr lang="en-GB" sz="1100" dirty="0"/>
              <a:t>/stable/</a:t>
            </a:r>
            <a:r>
              <a:rPr lang="en-GB" sz="1100" dirty="0" err="1"/>
              <a:t>index.html</a:t>
            </a:r>
            <a:endParaRPr lang="en-ES" sz="1100" i="1" dirty="0"/>
          </a:p>
        </p:txBody>
      </p:sp>
    </p:spTree>
    <p:extLst>
      <p:ext uri="{BB962C8B-B14F-4D97-AF65-F5344CB8AC3E}">
        <p14:creationId xmlns:p14="http://schemas.microsoft.com/office/powerpoint/2010/main" val="1687123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9220B3-790D-4FDF-A046-BB08A9FCEE9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71af3243-3dd4-4a8d-8c0d-dd76da1f02a5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8C7978F-257A-4BE0-A03A-F72747BCF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57EF8E-3088-4B8D-AE89-9AA6B62E9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</Words>
  <Application>Microsoft Macintosh PowerPoint</Application>
  <PresentationFormat>Widescreen</PresentationFormat>
  <Paragraphs>87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Calibri</vt:lpstr>
      <vt:lpstr>Gill Sans SemiBold</vt:lpstr>
      <vt:lpstr>Helvetica</vt:lpstr>
      <vt:lpstr>Times New Roman</vt:lpstr>
      <vt:lpstr>Tema de Office</vt:lpstr>
      <vt:lpstr>NBA DATA WAREHOUSE</vt:lpstr>
      <vt:lpstr>ÍNDICE</vt:lpstr>
      <vt:lpstr>FUENTE DE DATOS</vt:lpstr>
      <vt:lpstr>CREACIÓN DEL  ALMACÉN DE DATOS</vt:lpstr>
      <vt:lpstr>ESQUEMA BASE DE DATOS</vt:lpstr>
      <vt:lpstr>OBTENCIÓN DE ESTADÍSTICAS</vt:lpstr>
      <vt:lpstr>ALGUNOS EJEMPLOS</vt:lpstr>
      <vt:lpstr>ALGUNOS EJEMPLOS</vt:lpstr>
      <vt:lpstr>MODELO DE REGRESIÓN LINEAL</vt:lpstr>
      <vt:lpstr>PREDICCIÓN</vt:lpstr>
      <vt:lpstr>PREGUNTAS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PÉREZ SÁNCHEZ MONTAÑEZ</dc:creator>
  <cp:lastModifiedBy/>
  <cp:revision>1</cp:revision>
  <dcterms:created xsi:type="dcterms:W3CDTF">2020-03-02T14:59:37Z</dcterms:created>
  <dcterms:modified xsi:type="dcterms:W3CDTF">2020-03-02T22:13:12Z</dcterms:modified>
</cp:coreProperties>
</file>